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Clear Sans" panose="020B0604020202020204" charset="0"/>
      <p:regular r:id="rId22"/>
    </p:embeddedFont>
    <p:embeddedFont>
      <p:font typeface="Clear Sans Bold" panose="020B0604020202020204" charset="0"/>
      <p:regular r:id="rId23"/>
    </p:embeddedFont>
    <p:embeddedFont>
      <p:font typeface="Clear Sans Medium" panose="020B0604020202020204" charset="0"/>
      <p:regular r:id="rId24"/>
    </p:embeddedFont>
    <p:embeddedFont>
      <p:font typeface="Helios" panose="020B0604020202020204" charset="0"/>
      <p:regular r:id="rId25"/>
    </p:embeddedFont>
    <p:embeddedFont>
      <p:font typeface="Helios Bold" panose="020B0604020202020204" charset="0"/>
      <p:regular r:id="rId26"/>
    </p:embeddedFont>
    <p:embeddedFont>
      <p:font typeface="Klein Bold" panose="020B0604020202020204" charset="0"/>
      <p:regular r:id="rId27"/>
    </p:embeddedFont>
    <p:embeddedFont>
      <p:font typeface="Lexend Deca" panose="020B0604020202020204" charset="0"/>
      <p:regular r:id="rId28"/>
    </p:embeddedFont>
    <p:embeddedFont>
      <p:font typeface="Montserrat" panose="00000500000000000000" pitchFamily="2" charset="0"/>
      <p:regular r:id="rId29"/>
    </p:embeddedFont>
    <p:embeddedFont>
      <p:font typeface="Montserrat Bold" panose="00000800000000000000" charset="0"/>
      <p:regular r:id="rId30"/>
    </p:embeddedFont>
    <p:embeddedFont>
      <p:font typeface="Montserrat Ultra-Bold" panose="020B0604020202020204" charset="0"/>
      <p:regular r:id="rId31"/>
    </p:embeddedFont>
    <p:embeddedFont>
      <p:font typeface="Montserrat Ultra-Bold Italics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3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eacademy-project.vercel.app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8BB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8757394" y="3726180"/>
            <a:ext cx="9146584" cy="5246370"/>
            <a:chOff x="0" y="0"/>
            <a:chExt cx="7981950" cy="4578350"/>
          </a:xfrm>
        </p:grpSpPr>
        <p:sp>
          <p:nvSpPr>
            <p:cNvPr id="13" name="Freeform 1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0176" r="-10176"/>
              </a:stretch>
            </a:blipFill>
          </p:spPr>
        </p:sp>
      </p:grpSp>
      <p:sp>
        <p:nvSpPr>
          <p:cNvPr id="18" name="Freeform 18">
            <a:hlinkClick r:id="rId4"/>
          </p:cNvPr>
          <p:cNvSpPr/>
          <p:nvPr/>
        </p:nvSpPr>
        <p:spPr>
          <a:xfrm>
            <a:off x="747857" y="4839661"/>
            <a:ext cx="7367617" cy="1501152"/>
          </a:xfrm>
          <a:custGeom>
            <a:avLst/>
            <a:gdLst/>
            <a:ahLst/>
            <a:cxnLst/>
            <a:rect l="l" t="t" r="r" b="b"/>
            <a:pathLst>
              <a:path w="7367617" h="1501152">
                <a:moveTo>
                  <a:pt x="0" y="0"/>
                </a:moveTo>
                <a:lnTo>
                  <a:pt x="7367616" y="0"/>
                </a:lnTo>
                <a:lnTo>
                  <a:pt x="7367616" y="1501152"/>
                </a:lnTo>
                <a:lnTo>
                  <a:pt x="0" y="1501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7031198" y="-1897929"/>
            <a:ext cx="3735531" cy="373553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89286" y="1395986"/>
            <a:ext cx="17136215" cy="1549916"/>
            <a:chOff x="618313" y="-55920"/>
            <a:chExt cx="21444744" cy="2066556"/>
          </a:xfrm>
        </p:grpSpPr>
        <p:sp>
          <p:nvSpPr>
            <p:cNvPr id="23" name="TextBox 23"/>
            <p:cNvSpPr txBox="1"/>
            <p:nvPr/>
          </p:nvSpPr>
          <p:spPr>
            <a:xfrm>
              <a:off x="618313" y="-55920"/>
              <a:ext cx="21444744" cy="942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Secure Learning Management System With Content Encryption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4492661" y="1133216"/>
              <a:ext cx="13490371" cy="877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59"/>
                </a:lnSpc>
              </a:pPr>
              <a:r>
                <a:rPr lang="en-US" sz="38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And Student Performance Prediction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96844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264547"/>
            <a:ext cx="5534402" cy="3531212"/>
            <a:chOff x="0" y="0"/>
            <a:chExt cx="7379203" cy="4708282"/>
          </a:xfrm>
        </p:grpSpPr>
        <p:sp>
          <p:nvSpPr>
            <p:cNvPr id="4" name="TextBox 4"/>
            <p:cNvSpPr txBox="1"/>
            <p:nvPr/>
          </p:nvSpPr>
          <p:spPr>
            <a:xfrm>
              <a:off x="0" y="-76200"/>
              <a:ext cx="7379203" cy="3031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Content </a:t>
              </a:r>
              <a:r>
                <a:rPr lang="en-US" sz="6999" b="1">
                  <a:solidFill>
                    <a:srgbClr val="00AEE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Encryption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41855"/>
              <a:ext cx="7025100" cy="1466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Protecting Content and User Data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174849" y="1408407"/>
            <a:ext cx="652286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Encryption Techniques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74849" y="2084682"/>
            <a:ext cx="684604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Cipher Su</a:t>
            </a:r>
            <a:r>
              <a:rPr lang="en-US" sz="24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bstitution for encrypting content.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bcrypt for securing passwords and user credentials.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u="none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9144000" y="1404049"/>
            <a:ext cx="1821708" cy="7252208"/>
            <a:chOff x="0" y="0"/>
            <a:chExt cx="2428944" cy="96696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28944" cy="2428944"/>
            </a:xfrm>
            <a:custGeom>
              <a:avLst/>
              <a:gdLst/>
              <a:ahLst/>
              <a:cxnLst/>
              <a:rect l="l" t="t" r="r" b="b"/>
              <a:pathLst>
                <a:path w="2428944" h="2428944">
                  <a:moveTo>
                    <a:pt x="0" y="0"/>
                  </a:moveTo>
                  <a:lnTo>
                    <a:pt x="2428944" y="0"/>
                  </a:lnTo>
                  <a:lnTo>
                    <a:pt x="2428944" y="2428944"/>
                  </a:lnTo>
                  <a:lnTo>
                    <a:pt x="0" y="2428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4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52229" y="252229"/>
              <a:ext cx="1924487" cy="1924487"/>
            </a:xfrm>
            <a:custGeom>
              <a:avLst/>
              <a:gdLst/>
              <a:ahLst/>
              <a:cxnLst/>
              <a:rect l="l" t="t" r="r" b="b"/>
              <a:pathLst>
                <a:path w="1924487" h="1924487">
                  <a:moveTo>
                    <a:pt x="0" y="0"/>
                  </a:moveTo>
                  <a:lnTo>
                    <a:pt x="1924487" y="0"/>
                  </a:lnTo>
                  <a:lnTo>
                    <a:pt x="1924487" y="1924487"/>
                  </a:lnTo>
                  <a:lnTo>
                    <a:pt x="0" y="1924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930756" y="836643"/>
              <a:ext cx="567431" cy="755659"/>
            </a:xfrm>
            <a:custGeom>
              <a:avLst/>
              <a:gdLst/>
              <a:ahLst/>
              <a:cxnLst/>
              <a:rect l="l" t="t" r="r" b="b"/>
              <a:pathLst>
                <a:path w="567431" h="755659">
                  <a:moveTo>
                    <a:pt x="0" y="0"/>
                  </a:moveTo>
                  <a:lnTo>
                    <a:pt x="567432" y="0"/>
                  </a:lnTo>
                  <a:lnTo>
                    <a:pt x="567432" y="755659"/>
                  </a:lnTo>
                  <a:lnTo>
                    <a:pt x="0" y="755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3622744"/>
              <a:ext cx="2428944" cy="2428944"/>
            </a:xfrm>
            <a:custGeom>
              <a:avLst/>
              <a:gdLst/>
              <a:ahLst/>
              <a:cxnLst/>
              <a:rect l="l" t="t" r="r" b="b"/>
              <a:pathLst>
                <a:path w="2428944" h="2428944">
                  <a:moveTo>
                    <a:pt x="0" y="0"/>
                  </a:moveTo>
                  <a:lnTo>
                    <a:pt x="2428944" y="0"/>
                  </a:lnTo>
                  <a:lnTo>
                    <a:pt x="2428944" y="2428945"/>
                  </a:lnTo>
                  <a:lnTo>
                    <a:pt x="0" y="2428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4499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52229" y="3874973"/>
              <a:ext cx="1924487" cy="1924487"/>
            </a:xfrm>
            <a:custGeom>
              <a:avLst/>
              <a:gdLst/>
              <a:ahLst/>
              <a:cxnLst/>
              <a:rect l="l" t="t" r="r" b="b"/>
              <a:pathLst>
                <a:path w="1924487" h="1924487">
                  <a:moveTo>
                    <a:pt x="0" y="0"/>
                  </a:moveTo>
                  <a:lnTo>
                    <a:pt x="1924487" y="0"/>
                  </a:lnTo>
                  <a:lnTo>
                    <a:pt x="1924487" y="1924487"/>
                  </a:lnTo>
                  <a:lnTo>
                    <a:pt x="0" y="1924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7240666"/>
              <a:ext cx="2428944" cy="2428944"/>
            </a:xfrm>
            <a:custGeom>
              <a:avLst/>
              <a:gdLst/>
              <a:ahLst/>
              <a:cxnLst/>
              <a:rect l="l" t="t" r="r" b="b"/>
              <a:pathLst>
                <a:path w="2428944" h="2428944">
                  <a:moveTo>
                    <a:pt x="0" y="0"/>
                  </a:moveTo>
                  <a:lnTo>
                    <a:pt x="2428944" y="0"/>
                  </a:lnTo>
                  <a:lnTo>
                    <a:pt x="2428944" y="2428944"/>
                  </a:lnTo>
                  <a:lnTo>
                    <a:pt x="0" y="2428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4499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52229" y="7492895"/>
              <a:ext cx="1924487" cy="1924487"/>
            </a:xfrm>
            <a:custGeom>
              <a:avLst/>
              <a:gdLst/>
              <a:ahLst/>
              <a:cxnLst/>
              <a:rect l="l" t="t" r="r" b="b"/>
              <a:pathLst>
                <a:path w="1924487" h="1924487">
                  <a:moveTo>
                    <a:pt x="0" y="0"/>
                  </a:moveTo>
                  <a:lnTo>
                    <a:pt x="1924487" y="0"/>
                  </a:lnTo>
                  <a:lnTo>
                    <a:pt x="1924487" y="1924486"/>
                  </a:lnTo>
                  <a:lnTo>
                    <a:pt x="0" y="1924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767501" y="4386144"/>
              <a:ext cx="893943" cy="902144"/>
            </a:xfrm>
            <a:custGeom>
              <a:avLst/>
              <a:gdLst/>
              <a:ahLst/>
              <a:cxnLst/>
              <a:rect l="l" t="t" r="r" b="b"/>
              <a:pathLst>
                <a:path w="893943" h="902144">
                  <a:moveTo>
                    <a:pt x="0" y="0"/>
                  </a:moveTo>
                  <a:lnTo>
                    <a:pt x="893943" y="0"/>
                  </a:lnTo>
                  <a:lnTo>
                    <a:pt x="893943" y="902145"/>
                  </a:lnTo>
                  <a:lnTo>
                    <a:pt x="0" y="902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930756" y="8036926"/>
              <a:ext cx="590059" cy="836424"/>
            </a:xfrm>
            <a:custGeom>
              <a:avLst/>
              <a:gdLst/>
              <a:ahLst/>
              <a:cxnLst/>
              <a:rect l="l" t="t" r="r" b="b"/>
              <a:pathLst>
                <a:path w="590059" h="836424">
                  <a:moveTo>
                    <a:pt x="0" y="0"/>
                  </a:moveTo>
                  <a:lnTo>
                    <a:pt x="590059" y="0"/>
                  </a:lnTo>
                  <a:lnTo>
                    <a:pt x="590059" y="836424"/>
                  </a:lnTo>
                  <a:lnTo>
                    <a:pt x="0" y="836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1174849" y="4380719"/>
            <a:ext cx="652286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Privacy Enhance Mode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74849" y="5053604"/>
            <a:ext cx="6846042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Secure embedding of YouTube videos and Scribd PDFs.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74849" y="6786233"/>
            <a:ext cx="652286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Data Protection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74849" y="7503696"/>
            <a:ext cx="6846042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Encrypt all sensitive information, including user and content data, to prevent unauthorized access.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548160"/>
            <a:ext cx="3185225" cy="1156716"/>
            <a:chOff x="0" y="0"/>
            <a:chExt cx="838907" cy="3046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8907" cy="304649"/>
            </a:xfrm>
            <a:custGeom>
              <a:avLst/>
              <a:gdLst/>
              <a:ahLst/>
              <a:cxnLst/>
              <a:rect l="l" t="t" r="r" b="b"/>
              <a:pathLst>
                <a:path w="838907" h="304649">
                  <a:moveTo>
                    <a:pt x="152325" y="0"/>
                  </a:moveTo>
                  <a:lnTo>
                    <a:pt x="686582" y="0"/>
                  </a:lnTo>
                  <a:cubicBezTo>
                    <a:pt x="770709" y="0"/>
                    <a:pt x="838907" y="68198"/>
                    <a:pt x="838907" y="152325"/>
                  </a:cubicBezTo>
                  <a:lnTo>
                    <a:pt x="838907" y="152325"/>
                  </a:lnTo>
                  <a:cubicBezTo>
                    <a:pt x="838907" y="192724"/>
                    <a:pt x="822859" y="231468"/>
                    <a:pt x="794292" y="260035"/>
                  </a:cubicBezTo>
                  <a:cubicBezTo>
                    <a:pt x="765726" y="288601"/>
                    <a:pt x="726981" y="304649"/>
                    <a:pt x="686582" y="304649"/>
                  </a:cubicBezTo>
                  <a:lnTo>
                    <a:pt x="152325" y="304649"/>
                  </a:lnTo>
                  <a:cubicBezTo>
                    <a:pt x="111926" y="304649"/>
                    <a:pt x="73181" y="288601"/>
                    <a:pt x="44615" y="260035"/>
                  </a:cubicBezTo>
                  <a:cubicBezTo>
                    <a:pt x="16048" y="231468"/>
                    <a:pt x="0" y="192724"/>
                    <a:pt x="0" y="152325"/>
                  </a:cubicBezTo>
                  <a:lnTo>
                    <a:pt x="0" y="152325"/>
                  </a:lnTo>
                  <a:cubicBezTo>
                    <a:pt x="0" y="111926"/>
                    <a:pt x="16048" y="73181"/>
                    <a:pt x="44615" y="44615"/>
                  </a:cubicBezTo>
                  <a:cubicBezTo>
                    <a:pt x="73181" y="16048"/>
                    <a:pt x="111926" y="0"/>
                    <a:pt x="15232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38907" cy="361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DATA COLLECTION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342010"/>
            <a:ext cx="3185225" cy="1156716"/>
            <a:chOff x="0" y="0"/>
            <a:chExt cx="838907" cy="3046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8907" cy="304649"/>
            </a:xfrm>
            <a:custGeom>
              <a:avLst/>
              <a:gdLst/>
              <a:ahLst/>
              <a:cxnLst/>
              <a:rect l="l" t="t" r="r" b="b"/>
              <a:pathLst>
                <a:path w="838907" h="304649">
                  <a:moveTo>
                    <a:pt x="152325" y="0"/>
                  </a:moveTo>
                  <a:lnTo>
                    <a:pt x="686582" y="0"/>
                  </a:lnTo>
                  <a:cubicBezTo>
                    <a:pt x="770709" y="0"/>
                    <a:pt x="838907" y="68198"/>
                    <a:pt x="838907" y="152325"/>
                  </a:cubicBezTo>
                  <a:lnTo>
                    <a:pt x="838907" y="152325"/>
                  </a:lnTo>
                  <a:cubicBezTo>
                    <a:pt x="838907" y="192724"/>
                    <a:pt x="822859" y="231468"/>
                    <a:pt x="794292" y="260035"/>
                  </a:cubicBezTo>
                  <a:cubicBezTo>
                    <a:pt x="765726" y="288601"/>
                    <a:pt x="726981" y="304649"/>
                    <a:pt x="686582" y="304649"/>
                  </a:cubicBezTo>
                  <a:lnTo>
                    <a:pt x="152325" y="304649"/>
                  </a:lnTo>
                  <a:cubicBezTo>
                    <a:pt x="111926" y="304649"/>
                    <a:pt x="73181" y="288601"/>
                    <a:pt x="44615" y="260035"/>
                  </a:cubicBezTo>
                  <a:cubicBezTo>
                    <a:pt x="16048" y="231468"/>
                    <a:pt x="0" y="192724"/>
                    <a:pt x="0" y="152325"/>
                  </a:cubicBezTo>
                  <a:lnTo>
                    <a:pt x="0" y="152325"/>
                  </a:lnTo>
                  <a:cubicBezTo>
                    <a:pt x="0" y="111926"/>
                    <a:pt x="16048" y="73181"/>
                    <a:pt x="44615" y="44615"/>
                  </a:cubicBezTo>
                  <a:cubicBezTo>
                    <a:pt x="73181" y="16048"/>
                    <a:pt x="111926" y="0"/>
                    <a:pt x="15232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38907" cy="361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PERFORMANCE METRICS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8135859"/>
            <a:ext cx="3185225" cy="1121548"/>
            <a:chOff x="0" y="0"/>
            <a:chExt cx="838907" cy="2953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8907" cy="295387"/>
            </a:xfrm>
            <a:custGeom>
              <a:avLst/>
              <a:gdLst/>
              <a:ahLst/>
              <a:cxnLst/>
              <a:rect l="l" t="t" r="r" b="b"/>
              <a:pathLst>
                <a:path w="838907" h="295387">
                  <a:moveTo>
                    <a:pt x="147694" y="0"/>
                  </a:moveTo>
                  <a:lnTo>
                    <a:pt x="691214" y="0"/>
                  </a:lnTo>
                  <a:cubicBezTo>
                    <a:pt x="730384" y="0"/>
                    <a:pt x="767951" y="15561"/>
                    <a:pt x="795649" y="43258"/>
                  </a:cubicBezTo>
                  <a:cubicBezTo>
                    <a:pt x="823347" y="70956"/>
                    <a:pt x="838907" y="108523"/>
                    <a:pt x="838907" y="147694"/>
                  </a:cubicBezTo>
                  <a:lnTo>
                    <a:pt x="838907" y="147694"/>
                  </a:lnTo>
                  <a:cubicBezTo>
                    <a:pt x="838907" y="186864"/>
                    <a:pt x="823347" y="224431"/>
                    <a:pt x="795649" y="252129"/>
                  </a:cubicBezTo>
                  <a:cubicBezTo>
                    <a:pt x="767951" y="279827"/>
                    <a:pt x="730384" y="295387"/>
                    <a:pt x="691214" y="295387"/>
                  </a:cubicBezTo>
                  <a:lnTo>
                    <a:pt x="147694" y="295387"/>
                  </a:lnTo>
                  <a:cubicBezTo>
                    <a:pt x="108523" y="295387"/>
                    <a:pt x="70956" y="279827"/>
                    <a:pt x="43258" y="252129"/>
                  </a:cubicBezTo>
                  <a:cubicBezTo>
                    <a:pt x="15561" y="224431"/>
                    <a:pt x="0" y="186864"/>
                    <a:pt x="0" y="147694"/>
                  </a:cubicBezTo>
                  <a:lnTo>
                    <a:pt x="0" y="147694"/>
                  </a:lnTo>
                  <a:cubicBezTo>
                    <a:pt x="0" y="108523"/>
                    <a:pt x="15561" y="70956"/>
                    <a:pt x="43258" y="43258"/>
                  </a:cubicBezTo>
                  <a:cubicBezTo>
                    <a:pt x="70956" y="15561"/>
                    <a:pt x="108523" y="0"/>
                    <a:pt x="14769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38907" cy="352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PREDICTION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086531" y="4639890"/>
            <a:ext cx="4461802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Collect data from external sources like Kaggle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13414" y="5981837"/>
            <a:ext cx="4030586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Analyze key m</a:t>
            </a:r>
            <a:r>
              <a:rPr lang="en-US" sz="25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etrics: test scores, attendance, and engagement levels.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endParaRPr lang="en-US" sz="2599" u="none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113414" y="8001715"/>
            <a:ext cx="4461802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Use Neural Networks (NN) to predict student performance based on historical data.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1071915"/>
            <a:ext cx="7421606" cy="2648607"/>
            <a:chOff x="0" y="0"/>
            <a:chExt cx="9895474" cy="353147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76200"/>
              <a:ext cx="9895474" cy="2639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30"/>
                </a:lnSpc>
              </a:pPr>
              <a:r>
                <a:rPr lang="en-US" sz="6100" b="1">
                  <a:solidFill>
                    <a:srgbClr val="000000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Student Data</a:t>
              </a:r>
              <a:r>
                <a:rPr lang="en-US" sz="6100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Analysis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814349"/>
              <a:ext cx="8933837" cy="717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Analyzing Student Performance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0420940" y="1220505"/>
            <a:ext cx="6838360" cy="6838360"/>
          </a:xfrm>
          <a:custGeom>
            <a:avLst/>
            <a:gdLst/>
            <a:ahLst/>
            <a:cxnLst/>
            <a:rect l="l" t="t" r="r" b="b"/>
            <a:pathLst>
              <a:path w="6838360" h="6838360">
                <a:moveTo>
                  <a:pt x="0" y="0"/>
                </a:moveTo>
                <a:lnTo>
                  <a:pt x="6838360" y="0"/>
                </a:lnTo>
                <a:lnTo>
                  <a:pt x="6838360" y="6838360"/>
                </a:lnTo>
                <a:lnTo>
                  <a:pt x="0" y="6838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326654" y="3031934"/>
            <a:ext cx="5026931" cy="5026931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18BAB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2255196" y="4889017"/>
            <a:ext cx="3169848" cy="3169848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0CFE1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570843" y="2114512"/>
            <a:ext cx="2854201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Model Building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70843" y="6104998"/>
            <a:ext cx="2538553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Data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49102" y="3812309"/>
            <a:ext cx="3075942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Pre-Processing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3" name="Group 3"/>
          <p:cNvGrpSpPr/>
          <p:nvPr/>
        </p:nvGrpSpPr>
        <p:grpSpPr>
          <a:xfrm>
            <a:off x="-2512615" y="1681677"/>
            <a:ext cx="8253464" cy="1309890"/>
            <a:chOff x="0" y="0"/>
            <a:chExt cx="4161103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865F9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547151" y="1681677"/>
            <a:ext cx="8253464" cy="1309890"/>
            <a:chOff x="0" y="0"/>
            <a:chExt cx="4161103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865F9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176317" y="1373836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MODEL BUILDING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95601" y="3423234"/>
            <a:ext cx="11496797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 spc="54">
                <a:solidFill>
                  <a:srgbClr val="2124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Building the Prediction Model using MLP and ANN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801969" y="4661858"/>
            <a:ext cx="10496355" cy="8683010"/>
            <a:chOff x="0" y="0"/>
            <a:chExt cx="13995140" cy="11577347"/>
          </a:xfrm>
        </p:grpSpPr>
        <p:sp>
          <p:nvSpPr>
            <p:cNvPr id="10" name="AutoShape 10"/>
            <p:cNvSpPr/>
            <p:nvPr/>
          </p:nvSpPr>
          <p:spPr>
            <a:xfrm rot="2700000">
              <a:off x="139048" y="6251361"/>
              <a:ext cx="7057342" cy="3316533"/>
            </a:xfrm>
            <a:prstGeom prst="rect">
              <a:avLst/>
            </a:prstGeom>
            <a:solidFill>
              <a:srgbClr val="213559"/>
            </a:solidFill>
          </p:spPr>
        </p:sp>
        <p:grpSp>
          <p:nvGrpSpPr>
            <p:cNvPr id="11" name="Group 11"/>
            <p:cNvGrpSpPr/>
            <p:nvPr/>
          </p:nvGrpSpPr>
          <p:grpSpPr>
            <a:xfrm>
              <a:off x="5039319" y="1252375"/>
              <a:ext cx="8955821" cy="5285653"/>
              <a:chOff x="0" y="0"/>
              <a:chExt cx="2450331" cy="144616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450331" cy="1446166"/>
              </a:xfrm>
              <a:custGeom>
                <a:avLst/>
                <a:gdLst/>
                <a:ahLst/>
                <a:cxnLst/>
                <a:rect l="l" t="t" r="r" b="b"/>
                <a:pathLst>
                  <a:path w="2450331" h="1446166">
                    <a:moveTo>
                      <a:pt x="2325871" y="1446165"/>
                    </a:moveTo>
                    <a:lnTo>
                      <a:pt x="124460" y="1446165"/>
                    </a:lnTo>
                    <a:cubicBezTo>
                      <a:pt x="55880" y="1446165"/>
                      <a:pt x="0" y="1390285"/>
                      <a:pt x="0" y="132170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325871" y="0"/>
                    </a:lnTo>
                    <a:cubicBezTo>
                      <a:pt x="2394451" y="0"/>
                      <a:pt x="2450331" y="55880"/>
                      <a:pt x="2450331" y="124460"/>
                    </a:cubicBezTo>
                    <a:lnTo>
                      <a:pt x="2450331" y="1321705"/>
                    </a:lnTo>
                    <a:cubicBezTo>
                      <a:pt x="2450331" y="1390285"/>
                      <a:pt x="2394451" y="1446166"/>
                      <a:pt x="2325871" y="1446166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5244329" y="1854735"/>
              <a:ext cx="8750811" cy="4042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spc="4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type of Artificial Neural Network (ANN).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spc="4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Uses multiple layers of neurons to model complex relationships.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spc="4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Effective for regression and classification tasks.</a:t>
              </a:r>
            </a:p>
            <a:p>
              <a:pPr algn="l">
                <a:lnSpc>
                  <a:spcPts val="3499"/>
                </a:lnSpc>
              </a:pPr>
              <a:endPara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645197" y="-200025"/>
              <a:ext cx="8009346" cy="817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78"/>
                </a:lnSpc>
              </a:pPr>
              <a:r>
                <a:rPr lang="en-US" sz="3041" b="1" spc="60">
                  <a:solidFill>
                    <a:srgbClr val="263F6B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MLP (Multilayer Perceptron)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96643" y="5601139"/>
            <a:ext cx="6716866" cy="3964240"/>
            <a:chOff x="0" y="0"/>
            <a:chExt cx="2450331" cy="14461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50331" cy="1446166"/>
            </a:xfrm>
            <a:custGeom>
              <a:avLst/>
              <a:gdLst/>
              <a:ahLst/>
              <a:cxnLst/>
              <a:rect l="l" t="t" r="r" b="b"/>
              <a:pathLst>
                <a:path w="2450331" h="1446166">
                  <a:moveTo>
                    <a:pt x="2325871" y="1446165"/>
                  </a:moveTo>
                  <a:lnTo>
                    <a:pt x="124460" y="1446165"/>
                  </a:lnTo>
                  <a:cubicBezTo>
                    <a:pt x="55880" y="1446165"/>
                    <a:pt x="0" y="1390285"/>
                    <a:pt x="0" y="132170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25871" y="0"/>
                  </a:lnTo>
                  <a:cubicBezTo>
                    <a:pt x="2394451" y="0"/>
                    <a:pt x="2450331" y="55880"/>
                    <a:pt x="2450331" y="124460"/>
                  </a:cubicBezTo>
                  <a:lnTo>
                    <a:pt x="2450331" y="1321705"/>
                  </a:lnTo>
                  <a:cubicBezTo>
                    <a:pt x="2450331" y="1390285"/>
                    <a:pt x="2394451" y="1446166"/>
                    <a:pt x="2325871" y="1446166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873522" y="5867839"/>
            <a:ext cx="6563108" cy="391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Mimics the human brain’s neural structure to identify patterns.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Trained to predict student performance based on historical data.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Includes hidden layers and activation functions for better accuracy.</a:t>
            </a:r>
          </a:p>
          <a:p>
            <a:pPr algn="l">
              <a:lnSpc>
                <a:spcPts val="3499"/>
              </a:lnSpc>
            </a:pPr>
            <a:endParaRPr lang="en-US" sz="2499" spc="4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380885" y="4461833"/>
            <a:ext cx="6800297" cy="663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8"/>
              </a:lnSpc>
            </a:pPr>
            <a:r>
              <a:rPr lang="en-US" sz="3041" b="1" spc="60">
                <a:solidFill>
                  <a:srgbClr val="263F6B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ANN (Artificial Neural Network)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42757" y="-1099312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0" y="0"/>
                </a:lnTo>
                <a:lnTo>
                  <a:pt x="13960430" y="13960431"/>
                </a:lnTo>
                <a:lnTo>
                  <a:pt x="0" y="13960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82151"/>
            <a:ext cx="7285740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Performance </a:t>
            </a:r>
            <a:r>
              <a:rPr lang="en-US" sz="6999" b="1">
                <a:solidFill>
                  <a:srgbClr val="262262"/>
                </a:solidFill>
                <a:latin typeface="Klein Bold"/>
                <a:ea typeface="Klein Bold"/>
                <a:cs typeface="Klein Bold"/>
                <a:sym typeface="Klein Bold"/>
              </a:rPr>
              <a:t>Prediction</a:t>
            </a:r>
          </a:p>
        </p:txBody>
      </p:sp>
      <p:sp>
        <p:nvSpPr>
          <p:cNvPr id="4" name="Freeform 4"/>
          <p:cNvSpPr/>
          <p:nvPr/>
        </p:nvSpPr>
        <p:spPr>
          <a:xfrm rot="-1124855" flipV="1">
            <a:off x="-1177528" y="-435029"/>
            <a:ext cx="3423050" cy="3423050"/>
          </a:xfrm>
          <a:custGeom>
            <a:avLst/>
            <a:gdLst/>
            <a:ahLst/>
            <a:cxnLst/>
            <a:rect l="l" t="t" r="r" b="b"/>
            <a:pathLst>
              <a:path w="3423050" h="3423050">
                <a:moveTo>
                  <a:pt x="0" y="3423051"/>
                </a:moveTo>
                <a:lnTo>
                  <a:pt x="3423051" y="3423051"/>
                </a:lnTo>
                <a:lnTo>
                  <a:pt x="3423051" y="0"/>
                </a:lnTo>
                <a:lnTo>
                  <a:pt x="0" y="0"/>
                </a:lnTo>
                <a:lnTo>
                  <a:pt x="0" y="342305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25451" y="1203815"/>
            <a:ext cx="5283196" cy="7917470"/>
          </a:xfrm>
          <a:custGeom>
            <a:avLst/>
            <a:gdLst/>
            <a:ahLst/>
            <a:cxnLst/>
            <a:rect l="l" t="t" r="r" b="b"/>
            <a:pathLst>
              <a:path w="5283196" h="7917470">
                <a:moveTo>
                  <a:pt x="0" y="0"/>
                </a:moveTo>
                <a:lnTo>
                  <a:pt x="5283196" y="0"/>
                </a:lnTo>
                <a:lnTo>
                  <a:pt x="5283196" y="7917470"/>
                </a:lnTo>
                <a:lnTo>
                  <a:pt x="0" y="7917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8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3998" y="4211602"/>
            <a:ext cx="9008759" cy="449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Users input details like name, age, marks, study hours, and failures.</a:t>
            </a:r>
          </a:p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The Neural Network model processes inputs to predict student performance.</a:t>
            </a:r>
          </a:p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Predicted results are displayed on the interface.</a:t>
            </a:r>
          </a:p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All input and prediction data are stored securely in MongoDB.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371" y="4114548"/>
            <a:ext cx="12095376" cy="4759903"/>
          </a:xfrm>
          <a:custGeom>
            <a:avLst/>
            <a:gdLst/>
            <a:ahLst/>
            <a:cxnLst/>
            <a:rect l="l" t="t" r="r" b="b"/>
            <a:pathLst>
              <a:path w="12095376" h="4759903">
                <a:moveTo>
                  <a:pt x="0" y="0"/>
                </a:moveTo>
                <a:lnTo>
                  <a:pt x="12095376" y="0"/>
                </a:lnTo>
                <a:lnTo>
                  <a:pt x="12095376" y="4759903"/>
                </a:lnTo>
                <a:lnTo>
                  <a:pt x="0" y="4759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3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7112"/>
            <a:ext cx="12063594" cy="1789453"/>
            <a:chOff x="0" y="0"/>
            <a:chExt cx="16084792" cy="2385937"/>
          </a:xfrm>
        </p:grpSpPr>
        <p:sp>
          <p:nvSpPr>
            <p:cNvPr id="5" name="TextBox 5"/>
            <p:cNvSpPr txBox="1"/>
            <p:nvPr/>
          </p:nvSpPr>
          <p:spPr>
            <a:xfrm>
              <a:off x="0" y="-76200"/>
              <a:ext cx="16084792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Result and Evolution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68810"/>
              <a:ext cx="14521681" cy="717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4F4F4"/>
                  </a:solidFill>
                  <a:latin typeface="Helios"/>
                  <a:ea typeface="Helios"/>
                  <a:cs typeface="Helios"/>
                  <a:sym typeface="Helios"/>
                </a:rPr>
                <a:t>Comparison of ANN and MLP Performance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600904" y="5366104"/>
            <a:ext cx="5483877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R² Score: ANN’s score is close to 1, indicating high accuracy.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0371" y="3896767"/>
            <a:ext cx="2531565" cy="2531565"/>
          </a:xfrm>
          <a:custGeom>
            <a:avLst/>
            <a:gdLst/>
            <a:ahLst/>
            <a:cxnLst/>
            <a:rect l="l" t="t" r="r" b="b"/>
            <a:pathLst>
              <a:path w="2531565" h="2531565">
                <a:moveTo>
                  <a:pt x="0" y="0"/>
                </a:moveTo>
                <a:lnTo>
                  <a:pt x="2531565" y="0"/>
                </a:lnTo>
                <a:lnTo>
                  <a:pt x="2531565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26061" y="4122456"/>
            <a:ext cx="2080186" cy="20801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47130" y="47130"/>
              <a:ext cx="718541" cy="718541"/>
            </a:xfrm>
            <a:custGeom>
              <a:avLst/>
              <a:gdLst/>
              <a:ahLst/>
              <a:cxnLst/>
              <a:rect l="l" t="t" r="r" b="b"/>
              <a:pathLst>
                <a:path w="718541" h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19223" y="1027112"/>
            <a:ext cx="13049553" cy="1789453"/>
            <a:chOff x="0" y="0"/>
            <a:chExt cx="17399404" cy="2385937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17399404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Future</a:t>
              </a: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Scope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45432" y="1668810"/>
              <a:ext cx="15708540" cy="717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Enhancements and Opportunities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4231936" y="5143500"/>
            <a:ext cx="1586999" cy="3810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28700" y="6677359"/>
            <a:ext cx="3874907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Improve content encryption methods.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47264" y="6677359"/>
            <a:ext cx="3874907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Enhance prediction models with more factors.</a:t>
            </a:r>
          </a:p>
        </p:txBody>
      </p:sp>
      <p:sp>
        <p:nvSpPr>
          <p:cNvPr id="12" name="Freeform 12"/>
          <p:cNvSpPr/>
          <p:nvPr/>
        </p:nvSpPr>
        <p:spPr>
          <a:xfrm>
            <a:off x="5818935" y="3896767"/>
            <a:ext cx="2531565" cy="2531565"/>
          </a:xfrm>
          <a:custGeom>
            <a:avLst/>
            <a:gdLst/>
            <a:ahLst/>
            <a:cxnLst/>
            <a:rect l="l" t="t" r="r" b="b"/>
            <a:pathLst>
              <a:path w="2531565" h="2531565">
                <a:moveTo>
                  <a:pt x="0" y="0"/>
                </a:moveTo>
                <a:lnTo>
                  <a:pt x="2531566" y="0"/>
                </a:lnTo>
                <a:lnTo>
                  <a:pt x="2531566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044625" y="4122456"/>
            <a:ext cx="2080186" cy="208018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47130" y="47130"/>
              <a:ext cx="718541" cy="718541"/>
            </a:xfrm>
            <a:custGeom>
              <a:avLst/>
              <a:gdLst/>
              <a:ahLst/>
              <a:cxnLst/>
              <a:rect l="l" t="t" r="r" b="b"/>
              <a:pathLst>
                <a:path w="718541" h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2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8350443" y="5153024"/>
            <a:ext cx="1587113" cy="3810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9265828" y="6677359"/>
            <a:ext cx="3874907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Create personalized dashboards for students</a:t>
            </a:r>
          </a:p>
        </p:txBody>
      </p:sp>
      <p:sp>
        <p:nvSpPr>
          <p:cNvPr id="18" name="Freeform 18"/>
          <p:cNvSpPr/>
          <p:nvPr/>
        </p:nvSpPr>
        <p:spPr>
          <a:xfrm>
            <a:off x="9937499" y="3896767"/>
            <a:ext cx="2531565" cy="2531565"/>
          </a:xfrm>
          <a:custGeom>
            <a:avLst/>
            <a:gdLst/>
            <a:ahLst/>
            <a:cxnLst/>
            <a:rect l="l" t="t" r="r" b="b"/>
            <a:pathLst>
              <a:path w="2531565" h="2531565">
                <a:moveTo>
                  <a:pt x="0" y="0"/>
                </a:moveTo>
                <a:lnTo>
                  <a:pt x="2531566" y="0"/>
                </a:lnTo>
                <a:lnTo>
                  <a:pt x="2531566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0163189" y="4122456"/>
            <a:ext cx="2080186" cy="208018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47130" y="47130"/>
              <a:ext cx="718541" cy="718541"/>
            </a:xfrm>
            <a:custGeom>
              <a:avLst/>
              <a:gdLst/>
              <a:ahLst/>
              <a:cxnLst/>
              <a:rect l="l" t="t" r="r" b="b"/>
              <a:pathLst>
                <a:path w="718541" h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3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>
            <a:off x="12469065" y="5143500"/>
            <a:ext cx="1586999" cy="3810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3384393" y="6677359"/>
            <a:ext cx="4591425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Develop educational games to boost student engagement.</a:t>
            </a:r>
          </a:p>
        </p:txBody>
      </p:sp>
      <p:sp>
        <p:nvSpPr>
          <p:cNvPr id="24" name="Freeform 24"/>
          <p:cNvSpPr/>
          <p:nvPr/>
        </p:nvSpPr>
        <p:spPr>
          <a:xfrm>
            <a:off x="14056064" y="3896767"/>
            <a:ext cx="2531565" cy="2531565"/>
          </a:xfrm>
          <a:custGeom>
            <a:avLst/>
            <a:gdLst/>
            <a:ahLst/>
            <a:cxnLst/>
            <a:rect l="l" t="t" r="r" b="b"/>
            <a:pathLst>
              <a:path w="2531565" h="2531565">
                <a:moveTo>
                  <a:pt x="0" y="0"/>
                </a:moveTo>
                <a:lnTo>
                  <a:pt x="2531565" y="0"/>
                </a:lnTo>
                <a:lnTo>
                  <a:pt x="2531565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4281753" y="4122456"/>
            <a:ext cx="2080186" cy="208018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47130" y="47130"/>
              <a:ext cx="718541" cy="718541"/>
            </a:xfrm>
            <a:custGeom>
              <a:avLst/>
              <a:gdLst/>
              <a:ahLst/>
              <a:cxnLst/>
              <a:rect l="l" t="t" r="r" b="b"/>
              <a:pathLst>
                <a:path w="718541" h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4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0" y="9125919"/>
            <a:ext cx="18288000" cy="1161081"/>
            <a:chOff x="0" y="0"/>
            <a:chExt cx="4816593" cy="30579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816592" cy="305799"/>
            </a:xfrm>
            <a:custGeom>
              <a:avLst/>
              <a:gdLst/>
              <a:ahLst/>
              <a:cxnLst/>
              <a:rect l="l" t="t" r="r" b="b"/>
              <a:pathLst>
                <a:path w="4816592" h="305799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 rot="-1124855" flipV="1">
            <a:off x="-598908" y="-230309"/>
            <a:ext cx="3423050" cy="3423050"/>
          </a:xfrm>
          <a:custGeom>
            <a:avLst/>
            <a:gdLst/>
            <a:ahLst/>
            <a:cxnLst/>
            <a:rect l="l" t="t" r="r" b="b"/>
            <a:pathLst>
              <a:path w="3423050" h="3423050">
                <a:moveTo>
                  <a:pt x="0" y="3423050"/>
                </a:moveTo>
                <a:lnTo>
                  <a:pt x="3423050" y="3423050"/>
                </a:lnTo>
                <a:lnTo>
                  <a:pt x="3423050" y="0"/>
                </a:lnTo>
                <a:lnTo>
                  <a:pt x="0" y="0"/>
                </a:lnTo>
                <a:lnTo>
                  <a:pt x="0" y="34230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-1124855" flipV="1">
            <a:off x="17338490" y="8131142"/>
            <a:ext cx="3423050" cy="3423050"/>
          </a:xfrm>
          <a:custGeom>
            <a:avLst/>
            <a:gdLst/>
            <a:ahLst/>
            <a:cxnLst/>
            <a:rect l="l" t="t" r="r" b="b"/>
            <a:pathLst>
              <a:path w="3423050" h="3423050">
                <a:moveTo>
                  <a:pt x="0" y="3423050"/>
                </a:moveTo>
                <a:lnTo>
                  <a:pt x="3423050" y="3423050"/>
                </a:lnTo>
                <a:lnTo>
                  <a:pt x="3423050" y="0"/>
                </a:lnTo>
                <a:lnTo>
                  <a:pt x="0" y="0"/>
                </a:lnTo>
                <a:lnTo>
                  <a:pt x="0" y="34230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3413">
            <a:off x="9597635" y="-2113117"/>
            <a:ext cx="13265113" cy="13265113"/>
          </a:xfrm>
          <a:custGeom>
            <a:avLst/>
            <a:gdLst/>
            <a:ahLst/>
            <a:cxnLst/>
            <a:rect l="l" t="t" r="r" b="b"/>
            <a:pathLst>
              <a:path w="13265113" h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67802" y="-695325"/>
            <a:ext cx="12417410" cy="11560608"/>
            <a:chOff x="0" y="0"/>
            <a:chExt cx="6350000" cy="5911850"/>
          </a:xfrm>
        </p:grpSpPr>
        <p:sp>
          <p:nvSpPr>
            <p:cNvPr id="4" name="Freeform 4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>
                <a:alphaModFix amt="90000"/>
              </a:blip>
              <a:stretch>
                <a:fillRect l="-19842" r="-19842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923925" y="1020066"/>
            <a:ext cx="5837845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1189" y="2604770"/>
            <a:ext cx="13665489" cy="5048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Successfully developed a secure E-learning </a:t>
            </a:r>
          </a:p>
          <a:p>
            <a:pPr marL="280672" lvl="1" algn="l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Management System.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Integrated content encryption to protect </a:t>
            </a:r>
          </a:p>
          <a:p>
            <a:pPr marL="280672" lvl="1" algn="l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educational materials.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Used Neural Networks to predict student</a:t>
            </a:r>
          </a:p>
          <a:p>
            <a:pPr marL="280672" lvl="1" algn="l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performance accurately.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Provided insights for better decision-making in</a:t>
            </a:r>
          </a:p>
          <a:p>
            <a:pPr marL="280672" lvl="1" algn="l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education.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Enhanced the overall learning experience by ensuring</a:t>
            </a:r>
          </a:p>
          <a:p>
            <a:pPr marL="280672" lvl="1" algn="l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security and personalization.</a:t>
            </a:r>
          </a:p>
          <a:p>
            <a:pPr algn="l">
              <a:lnSpc>
                <a:spcPts val="3640"/>
              </a:lnSpc>
            </a:pPr>
            <a:endParaRPr lang="en-US" sz="26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662784" y="6634117"/>
            <a:ext cx="4624005" cy="3363948"/>
            <a:chOff x="0" y="0"/>
            <a:chExt cx="1686850" cy="1227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6850" cy="1227178"/>
            </a:xfrm>
            <a:custGeom>
              <a:avLst/>
              <a:gdLst/>
              <a:ahLst/>
              <a:cxnLst/>
              <a:rect l="l" t="t" r="r" b="b"/>
              <a:pathLst>
                <a:path w="1686850" h="1227178">
                  <a:moveTo>
                    <a:pt x="1562390" y="1227177"/>
                  </a:moveTo>
                  <a:lnTo>
                    <a:pt x="124460" y="1227177"/>
                  </a:lnTo>
                  <a:cubicBezTo>
                    <a:pt x="55880" y="1227177"/>
                    <a:pt x="0" y="1171297"/>
                    <a:pt x="0" y="11027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2390" y="0"/>
                  </a:lnTo>
                  <a:cubicBezTo>
                    <a:pt x="1630970" y="0"/>
                    <a:pt x="1686850" y="55880"/>
                    <a:pt x="1686850" y="124460"/>
                  </a:cubicBezTo>
                  <a:lnTo>
                    <a:pt x="1686850" y="1102717"/>
                  </a:lnTo>
                  <a:cubicBezTo>
                    <a:pt x="1686850" y="1171297"/>
                    <a:pt x="1630970" y="1227178"/>
                    <a:pt x="1562390" y="1227178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621452" y="3267315"/>
            <a:ext cx="4678519" cy="2903329"/>
            <a:chOff x="0" y="0"/>
            <a:chExt cx="1706736" cy="10591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6737" cy="1059143"/>
            </a:xfrm>
            <a:custGeom>
              <a:avLst/>
              <a:gdLst/>
              <a:ahLst/>
              <a:cxnLst/>
              <a:rect l="l" t="t" r="r" b="b"/>
              <a:pathLst>
                <a:path w="1706737" h="1059143">
                  <a:moveTo>
                    <a:pt x="1582276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82276" y="0"/>
                  </a:lnTo>
                  <a:cubicBezTo>
                    <a:pt x="1650856" y="0"/>
                    <a:pt x="1706737" y="55880"/>
                    <a:pt x="1706737" y="124460"/>
                  </a:cubicBezTo>
                  <a:lnTo>
                    <a:pt x="1706737" y="934682"/>
                  </a:lnTo>
                  <a:cubicBezTo>
                    <a:pt x="1706737" y="1003262"/>
                    <a:pt x="1650856" y="1059143"/>
                    <a:pt x="1582276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101140" y="3267315"/>
            <a:ext cx="4499389" cy="2903329"/>
            <a:chOff x="0" y="0"/>
            <a:chExt cx="1641389" cy="10591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1390" cy="1059143"/>
            </a:xfrm>
            <a:custGeom>
              <a:avLst/>
              <a:gdLst/>
              <a:ahLst/>
              <a:cxnLst/>
              <a:rect l="l" t="t" r="r" b="b"/>
              <a:pathLst>
                <a:path w="1641390" h="1059143">
                  <a:moveTo>
                    <a:pt x="1516929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6930" y="0"/>
                  </a:lnTo>
                  <a:cubicBezTo>
                    <a:pt x="1585509" y="0"/>
                    <a:pt x="1641390" y="55880"/>
                    <a:pt x="1641390" y="124460"/>
                  </a:cubicBezTo>
                  <a:lnTo>
                    <a:pt x="1641390" y="934682"/>
                  </a:lnTo>
                  <a:cubicBezTo>
                    <a:pt x="1641390" y="1003262"/>
                    <a:pt x="1585509" y="1059143"/>
                    <a:pt x="1516930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939281" y="6634117"/>
            <a:ext cx="4753823" cy="2903329"/>
            <a:chOff x="0" y="0"/>
            <a:chExt cx="1734207" cy="10591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4208" cy="1059143"/>
            </a:xfrm>
            <a:custGeom>
              <a:avLst/>
              <a:gdLst/>
              <a:ahLst/>
              <a:cxnLst/>
              <a:rect l="l" t="t" r="r" b="b"/>
              <a:pathLst>
                <a:path w="1734208" h="1059143">
                  <a:moveTo>
                    <a:pt x="1609747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09747" y="0"/>
                  </a:lnTo>
                  <a:cubicBezTo>
                    <a:pt x="1678327" y="0"/>
                    <a:pt x="1734208" y="55880"/>
                    <a:pt x="1734208" y="124460"/>
                  </a:cubicBezTo>
                  <a:lnTo>
                    <a:pt x="1734208" y="934682"/>
                  </a:lnTo>
                  <a:cubicBezTo>
                    <a:pt x="1734208" y="1003262"/>
                    <a:pt x="1678327" y="1059143"/>
                    <a:pt x="1609747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11901" y="4476450"/>
            <a:ext cx="2924869" cy="292486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738120" y="4476450"/>
            <a:ext cx="2924869" cy="2924869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5625010" y="1028700"/>
            <a:ext cx="2924869" cy="2924869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3851230" y="1028700"/>
            <a:ext cx="2924869" cy="2924869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23" name="AutoShape 23"/>
          <p:cNvSpPr/>
          <p:nvPr/>
        </p:nvSpPr>
        <p:spPr>
          <a:xfrm rot="-2655355">
            <a:off x="3440754" y="3542727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4" name="AutoShape 24"/>
          <p:cNvSpPr/>
          <p:nvPr/>
        </p:nvSpPr>
        <p:spPr>
          <a:xfrm rot="-2655355">
            <a:off x="11666973" y="3542727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5" name="AutoShape 25"/>
          <p:cNvSpPr/>
          <p:nvPr/>
        </p:nvSpPr>
        <p:spPr>
          <a:xfrm rot="-8100000">
            <a:off x="7126015" y="7275450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6" name="AutoShape 26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27" name="AutoShape 27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28" name="TextBox 28"/>
          <p:cNvSpPr txBox="1"/>
          <p:nvPr/>
        </p:nvSpPr>
        <p:spPr>
          <a:xfrm>
            <a:off x="917781" y="8043172"/>
            <a:ext cx="429031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 spc="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Worked on performance model development and prediction using ANN.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86790" y="4581843"/>
            <a:ext cx="3693734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 spc="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Developed the web interface for the E-learning platform.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487419" y="4676306"/>
            <a:ext cx="4113110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Ensured the website's responsiveness across multiple devices.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99970" y="8017269"/>
            <a:ext cx="411311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 spc="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Built Power BI dashboard and performed data analysis.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7781" y="7382269"/>
            <a:ext cx="4113110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b="1" spc="5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Ansh Arora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030890" y="4015467"/>
            <a:ext cx="4113110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b="1" spc="5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Arman Qureshi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257110" y="4015467"/>
            <a:ext cx="4113110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b="1" spc="5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Piyush Negi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144000" y="7382269"/>
            <a:ext cx="4113110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b="1" spc="5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Karan Singh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" y="1243598"/>
            <a:ext cx="3408070" cy="150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1"/>
              </a:lnSpc>
            </a:pPr>
            <a:r>
              <a:rPr lang="en-US" sz="5879" b="1" i="1" spc="-346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KEY PEOPLE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3120887" cy="4114800"/>
          </a:xfrm>
          <a:custGeom>
            <a:avLst/>
            <a:gdLst/>
            <a:ahLst/>
            <a:cxnLst/>
            <a:rect l="l" t="t" r="r" b="b"/>
            <a:pathLst>
              <a:path w="3120887" h="4114800">
                <a:moveTo>
                  <a:pt x="0" y="0"/>
                </a:moveTo>
                <a:lnTo>
                  <a:pt x="3120887" y="0"/>
                </a:lnTo>
                <a:lnTo>
                  <a:pt x="31208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67285" y="4567809"/>
            <a:ext cx="11153429" cy="1808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4"/>
              </a:lnSpc>
            </a:pPr>
            <a:r>
              <a:rPr lang="en-US" sz="16200" spc="-858">
                <a:solidFill>
                  <a:srgbClr val="262262"/>
                </a:solidFill>
                <a:latin typeface="Lexend Deca"/>
                <a:ea typeface="Lexend Deca"/>
                <a:cs typeface="Lexend Deca"/>
                <a:sym typeface="Lexend Deca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496957" y="-496957"/>
            <a:ext cx="3120887" cy="4114800"/>
          </a:xfrm>
          <a:custGeom>
            <a:avLst/>
            <a:gdLst/>
            <a:ahLst/>
            <a:cxnLst/>
            <a:rect l="l" t="t" r="r" b="b"/>
            <a:pathLst>
              <a:path w="3120887" h="4114800">
                <a:moveTo>
                  <a:pt x="0" y="0"/>
                </a:moveTo>
                <a:lnTo>
                  <a:pt x="3120886" y="0"/>
                </a:lnTo>
                <a:lnTo>
                  <a:pt x="31208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5167113" y="0"/>
            <a:ext cx="3120887" cy="4114800"/>
          </a:xfrm>
          <a:custGeom>
            <a:avLst/>
            <a:gdLst/>
            <a:ahLst/>
            <a:cxnLst/>
            <a:rect l="l" t="t" r="r" b="b"/>
            <a:pathLst>
              <a:path w="3120887" h="4114800">
                <a:moveTo>
                  <a:pt x="0" y="0"/>
                </a:moveTo>
                <a:lnTo>
                  <a:pt x="3120887" y="0"/>
                </a:lnTo>
                <a:lnTo>
                  <a:pt x="31208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4670157" y="6669157"/>
            <a:ext cx="3120887" cy="4114800"/>
          </a:xfrm>
          <a:custGeom>
            <a:avLst/>
            <a:gdLst/>
            <a:ahLst/>
            <a:cxnLst/>
            <a:rect l="l" t="t" r="r" b="b"/>
            <a:pathLst>
              <a:path w="3120887" h="4114800">
                <a:moveTo>
                  <a:pt x="0" y="0"/>
                </a:moveTo>
                <a:lnTo>
                  <a:pt x="3120886" y="0"/>
                </a:lnTo>
                <a:lnTo>
                  <a:pt x="31208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70686" y="5049742"/>
            <a:ext cx="929135" cy="187516"/>
          </a:xfrm>
          <a:custGeom>
            <a:avLst/>
            <a:gdLst/>
            <a:ahLst/>
            <a:cxnLst/>
            <a:rect l="l" t="t" r="r" b="b"/>
            <a:pathLst>
              <a:path w="929135" h="187516">
                <a:moveTo>
                  <a:pt x="0" y="0"/>
                </a:moveTo>
                <a:lnTo>
                  <a:pt x="929136" y="0"/>
                </a:lnTo>
                <a:lnTo>
                  <a:pt x="929136" y="187516"/>
                </a:lnTo>
                <a:lnTo>
                  <a:pt x="0" y="187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2700000">
            <a:off x="8827615" y="8494478"/>
            <a:ext cx="632770" cy="632770"/>
            <a:chOff x="0" y="0"/>
            <a:chExt cx="166656" cy="1666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656" cy="166656"/>
            </a:xfrm>
            <a:custGeom>
              <a:avLst/>
              <a:gdLst/>
              <a:ahLst/>
              <a:cxnLst/>
              <a:rect l="l" t="t" r="r" b="b"/>
              <a:pathLst>
                <a:path w="166656" h="166656">
                  <a:moveTo>
                    <a:pt x="0" y="0"/>
                  </a:moveTo>
                  <a:lnTo>
                    <a:pt x="166656" y="0"/>
                  </a:lnTo>
                  <a:lnTo>
                    <a:pt x="166656" y="166656"/>
                  </a:lnTo>
                  <a:lnTo>
                    <a:pt x="0" y="166656"/>
                  </a:lnTo>
                  <a:close/>
                </a:path>
              </a:pathLst>
            </a:custGeom>
            <a:solidFill>
              <a:srgbClr val="00AE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66656" cy="138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3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88178" y="5049742"/>
            <a:ext cx="929135" cy="187516"/>
          </a:xfrm>
          <a:custGeom>
            <a:avLst/>
            <a:gdLst/>
            <a:ahLst/>
            <a:cxnLst/>
            <a:rect l="l" t="t" r="r" b="b"/>
            <a:pathLst>
              <a:path w="929135" h="187516">
                <a:moveTo>
                  <a:pt x="0" y="0"/>
                </a:moveTo>
                <a:lnTo>
                  <a:pt x="929136" y="0"/>
                </a:lnTo>
                <a:lnTo>
                  <a:pt x="929136" y="187516"/>
                </a:lnTo>
                <a:lnTo>
                  <a:pt x="0" y="187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460192" y="809868"/>
            <a:ext cx="7367617" cy="1501152"/>
          </a:xfrm>
          <a:custGeom>
            <a:avLst/>
            <a:gdLst/>
            <a:ahLst/>
            <a:cxnLst/>
            <a:rect l="l" t="t" r="r" b="b"/>
            <a:pathLst>
              <a:path w="7367617" h="1501152">
                <a:moveTo>
                  <a:pt x="0" y="0"/>
                </a:moveTo>
                <a:lnTo>
                  <a:pt x="7367616" y="0"/>
                </a:lnTo>
                <a:lnTo>
                  <a:pt x="7367616" y="1501151"/>
                </a:lnTo>
                <a:lnTo>
                  <a:pt x="0" y="1501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878661" y="304800"/>
            <a:ext cx="8115300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>
                <a:solidFill>
                  <a:srgbClr val="13202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Table of 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78661" y="3136900"/>
            <a:ext cx="8115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sz="3425" b="1">
                <a:solidFill>
                  <a:srgbClr val="212423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Points for discussion: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78661" y="3758247"/>
            <a:ext cx="8115300" cy="597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Introduction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Problem Statement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Objectives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System Architecture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Website Overview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Student Page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Teacher Page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Content Encryption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Student Data Anlaysis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Model Building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Performance Prediction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Reslt and evaluatiom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Future work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46528" y="215303"/>
            <a:ext cx="9856393" cy="9856393"/>
            <a:chOff x="0" y="0"/>
            <a:chExt cx="13141858" cy="13141858"/>
          </a:xfrm>
        </p:grpSpPr>
        <p:sp>
          <p:nvSpPr>
            <p:cNvPr id="3" name="Freeform 3"/>
            <p:cNvSpPr/>
            <p:nvPr/>
          </p:nvSpPr>
          <p:spPr>
            <a:xfrm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11122" y="1311122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1714088" y="2562829"/>
            <a:ext cx="5121274" cy="6469825"/>
            <a:chOff x="0" y="0"/>
            <a:chExt cx="6362700" cy="8038148"/>
          </a:xfrm>
        </p:grpSpPr>
        <p:sp>
          <p:nvSpPr>
            <p:cNvPr id="6" name="Freeform 6"/>
            <p:cNvSpPr/>
            <p:nvPr/>
          </p:nvSpPr>
          <p:spPr>
            <a:xfrm>
              <a:off x="6350" y="7762"/>
              <a:ext cx="6350013" cy="8022639"/>
            </a:xfrm>
            <a:custGeom>
              <a:avLst/>
              <a:gdLst/>
              <a:ahLst/>
              <a:cxnLst/>
              <a:rect l="l" t="t" r="r" b="b"/>
              <a:pathLst>
                <a:path w="6350013" h="8022639">
                  <a:moveTo>
                    <a:pt x="6350000" y="6699509"/>
                  </a:moveTo>
                  <a:cubicBezTo>
                    <a:pt x="6350000" y="7430251"/>
                    <a:pt x="5865419" y="8022639"/>
                    <a:pt x="5267617" y="8022639"/>
                  </a:cubicBezTo>
                  <a:lnTo>
                    <a:pt x="1082383" y="8022639"/>
                  </a:lnTo>
                  <a:cubicBezTo>
                    <a:pt x="484594" y="8022639"/>
                    <a:pt x="0" y="7430268"/>
                    <a:pt x="0" y="6699509"/>
                  </a:cubicBezTo>
                  <a:lnTo>
                    <a:pt x="0" y="1323114"/>
                  </a:lnTo>
                  <a:cubicBezTo>
                    <a:pt x="0" y="592372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592372"/>
                    <a:pt x="6350013" y="1323114"/>
                  </a:cubicBezTo>
                  <a:lnTo>
                    <a:pt x="6350013" y="6699509"/>
                  </a:lnTo>
                  <a:close/>
                </a:path>
              </a:pathLst>
            </a:custGeom>
            <a:blipFill>
              <a:blip r:embed="rId4"/>
              <a:stretch>
                <a:fillRect l="-1801" t="-96" r="-1809" b="-6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1531679"/>
            <a:ext cx="7285740" cy="120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19"/>
              </a:lnSpc>
            </a:pPr>
            <a:r>
              <a:rPr lang="en-US" sz="73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Introduction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2609" y="3355414"/>
            <a:ext cx="9768387" cy="4827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7"/>
              </a:lnSpc>
            </a:pPr>
            <a:endParaRPr/>
          </a:p>
          <a:p>
            <a:pPr marL="580942" lvl="1" indent="-290471" algn="just">
              <a:lnSpc>
                <a:spcPts val="3767"/>
              </a:lnSpc>
              <a:buFont typeface="Arial"/>
              <a:buChar char="•"/>
            </a:pPr>
            <a:r>
              <a:rPr lang="en-US" sz="2690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The project focuses on creating a Secure E-Learning Management System.</a:t>
            </a:r>
          </a:p>
          <a:p>
            <a:pPr marL="580942" lvl="1" indent="-290471" algn="just">
              <a:lnSpc>
                <a:spcPts val="3767"/>
              </a:lnSpc>
              <a:buFont typeface="Arial"/>
              <a:buChar char="•"/>
            </a:pPr>
            <a:r>
              <a:rPr lang="en-US" sz="2690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It ensures secure content delivery through advanced encryption techniques.</a:t>
            </a:r>
          </a:p>
          <a:p>
            <a:pPr marL="580942" lvl="1" indent="-290471" algn="just">
              <a:lnSpc>
                <a:spcPts val="3767"/>
              </a:lnSpc>
              <a:buFont typeface="Arial"/>
              <a:buChar char="•"/>
            </a:pPr>
            <a:r>
              <a:rPr lang="en-US" sz="2690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The system analyzes and predicts student performance using Neural Networks.</a:t>
            </a:r>
          </a:p>
          <a:p>
            <a:pPr marL="580942" lvl="1" indent="-290471" algn="just">
              <a:lnSpc>
                <a:spcPts val="3767"/>
              </a:lnSpc>
              <a:buFont typeface="Arial"/>
              <a:buChar char="•"/>
            </a:pPr>
            <a:r>
              <a:rPr lang="en-US" sz="2690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Aim: To enhance the online learning experience by integrating security, analytics, and personalization.</a:t>
            </a:r>
          </a:p>
          <a:p>
            <a:pPr algn="just">
              <a:lnSpc>
                <a:spcPts val="3767"/>
              </a:lnSpc>
            </a:pPr>
            <a:endParaRPr lang="en-US" sz="2690" b="1">
              <a:solidFill>
                <a:srgbClr val="2A2E3A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-2925749" y="-1652462"/>
            <a:ext cx="3735531" cy="373553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546191" y="7571545"/>
            <a:ext cx="3735531" cy="3888088"/>
            <a:chOff x="0" y="0"/>
            <a:chExt cx="812800" cy="8459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45994"/>
            </a:xfrm>
            <a:custGeom>
              <a:avLst/>
              <a:gdLst/>
              <a:ahLst/>
              <a:cxnLst/>
              <a:rect l="l" t="t" r="r" b="b"/>
              <a:pathLst>
                <a:path w="812800" h="845994">
                  <a:moveTo>
                    <a:pt x="406400" y="0"/>
                  </a:moveTo>
                  <a:cubicBezTo>
                    <a:pt x="181951" y="0"/>
                    <a:pt x="0" y="189382"/>
                    <a:pt x="0" y="422997"/>
                  </a:cubicBezTo>
                  <a:cubicBezTo>
                    <a:pt x="0" y="656612"/>
                    <a:pt x="181951" y="845994"/>
                    <a:pt x="406400" y="845994"/>
                  </a:cubicBezTo>
                  <a:cubicBezTo>
                    <a:pt x="630849" y="845994"/>
                    <a:pt x="812800" y="656612"/>
                    <a:pt x="812800" y="422997"/>
                  </a:cubicBezTo>
                  <a:cubicBezTo>
                    <a:pt x="812800" y="18938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41212"/>
              <a:ext cx="660400" cy="725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6371" y="1531302"/>
            <a:ext cx="14975258" cy="2298700"/>
            <a:chOff x="0" y="0"/>
            <a:chExt cx="19967011" cy="3064933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19967011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900"/>
                </a:lnSpc>
              </a:pPr>
              <a:r>
                <a:rPr lang="en-US" sz="9000" b="1">
                  <a:solidFill>
                    <a:srgbClr val="13202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Problem Statement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44208"/>
              <a:ext cx="19967011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10"/>
                </a:lnSpc>
              </a:pPr>
              <a:r>
                <a:rPr lang="en-US" sz="3425" b="1">
                  <a:solidFill>
                    <a:srgbClr val="132020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Challenges in Modern E-Learning Systems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81893" y="5398452"/>
            <a:ext cx="3583358" cy="2652395"/>
            <a:chOff x="0" y="0"/>
            <a:chExt cx="4777811" cy="3536527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4777811" cy="1226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700" b="1">
                  <a:solidFill>
                    <a:srgbClr val="865F9D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Dependency on External Content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46935"/>
              <a:ext cx="4777811" cy="1389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3202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Reliance on YouTube videos and Scribd PDFs instead of hosting proprietary content.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686560"/>
              <a:ext cx="4777811" cy="0"/>
            </a:xfrm>
            <a:prstGeom prst="line">
              <a:avLst/>
            </a:prstGeom>
            <a:ln w="12700" cap="rnd">
              <a:solidFill>
                <a:srgbClr val="21084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6769132" y="5398452"/>
            <a:ext cx="3583358" cy="2652395"/>
            <a:chOff x="0" y="0"/>
            <a:chExt cx="4777811" cy="35365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4777811" cy="1226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700" b="1">
                  <a:solidFill>
                    <a:srgbClr val="865F9D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Student Performance Insights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146935"/>
              <a:ext cx="4777811" cy="1389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3202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Lack of robust tools to analyze and predict student outcomes effectively.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1686560"/>
              <a:ext cx="4777811" cy="0"/>
            </a:xfrm>
            <a:prstGeom prst="line">
              <a:avLst/>
            </a:prstGeom>
            <a:ln w="12700" cap="rnd">
              <a:solidFill>
                <a:srgbClr val="21084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656371" y="5398452"/>
            <a:ext cx="3583358" cy="3004820"/>
            <a:chOff x="0" y="0"/>
            <a:chExt cx="4777811" cy="400642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47625"/>
              <a:ext cx="4777811" cy="1226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700" b="1">
                  <a:solidFill>
                    <a:srgbClr val="865F9D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Content and user </a:t>
              </a:r>
            </a:p>
            <a:p>
              <a:pPr algn="l">
                <a:lnSpc>
                  <a:spcPts val="3779"/>
                </a:lnSpc>
              </a:pPr>
              <a:r>
                <a:rPr lang="en-US" sz="2700" b="1">
                  <a:solidFill>
                    <a:srgbClr val="865F9D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Privacy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146935"/>
              <a:ext cx="4777811" cy="185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3202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Ensuring secure access to educational materials and protecting user data from breaches.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686560"/>
              <a:ext cx="4777811" cy="0"/>
            </a:xfrm>
            <a:prstGeom prst="line">
              <a:avLst/>
            </a:prstGeom>
            <a:ln w="12700" cap="rnd">
              <a:solidFill>
                <a:srgbClr val="21084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8BB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995586"/>
            <a:ext cx="7539863" cy="5647884"/>
            <a:chOff x="0" y="0"/>
            <a:chExt cx="10053151" cy="75305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314169" y="-57150"/>
              <a:ext cx="8738982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Develop a Secure E-Learning Platform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1672083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314169" y="1630766"/>
              <a:ext cx="8738982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Protect content using encryption techniques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3344166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314169" y="3302849"/>
              <a:ext cx="8738982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Create a Personalized Dashboard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5016249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314169" y="4974932"/>
              <a:ext cx="8738982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Enhance Content Delivery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6688332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314169" y="6342215"/>
              <a:ext cx="8738982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Analyze and predict student performance using Neural Networks.</a:t>
              </a:r>
            </a:p>
          </p:txBody>
        </p:sp>
      </p:grpSp>
      <p:sp>
        <p:nvSpPr>
          <p:cNvPr id="13" name="Freeform 13"/>
          <p:cNvSpPr/>
          <p:nvPr/>
        </p:nvSpPr>
        <p:spPr>
          <a:xfrm rot="5400000" flipV="1">
            <a:off x="14864950" y="0"/>
            <a:ext cx="3423050" cy="3423050"/>
          </a:xfrm>
          <a:custGeom>
            <a:avLst/>
            <a:gdLst/>
            <a:ahLst/>
            <a:cxnLst/>
            <a:rect l="l" t="t" r="r" b="b"/>
            <a:pathLst>
              <a:path w="3423050" h="3423050">
                <a:moveTo>
                  <a:pt x="0" y="3423050"/>
                </a:moveTo>
                <a:lnTo>
                  <a:pt x="3423050" y="3423050"/>
                </a:lnTo>
                <a:lnTo>
                  <a:pt x="3423050" y="0"/>
                </a:lnTo>
                <a:lnTo>
                  <a:pt x="0" y="0"/>
                </a:lnTo>
                <a:lnTo>
                  <a:pt x="0" y="34230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804151"/>
            <a:ext cx="7515225" cy="136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0"/>
              </a:lnSpc>
            </a:pPr>
            <a:r>
              <a:rPr lang="en-US" sz="12195" spc="-646">
                <a:solidFill>
                  <a:srgbClr val="262262"/>
                </a:solidFill>
                <a:latin typeface="Lexend Deca"/>
                <a:ea typeface="Lexend Deca"/>
                <a:cs typeface="Lexend Deca"/>
                <a:sym typeface="Lexend Deca"/>
              </a:rPr>
              <a:t>Objectives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923538" y="1711525"/>
            <a:ext cx="5330863" cy="8229600"/>
          </a:xfrm>
          <a:custGeom>
            <a:avLst/>
            <a:gdLst/>
            <a:ahLst/>
            <a:cxnLst/>
            <a:rect l="l" t="t" r="r" b="b"/>
            <a:pathLst>
              <a:path w="5330863" h="8229600">
                <a:moveTo>
                  <a:pt x="0" y="0"/>
                </a:moveTo>
                <a:lnTo>
                  <a:pt x="5330864" y="0"/>
                </a:lnTo>
                <a:lnTo>
                  <a:pt x="53308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58" r="-1458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916072" y="0"/>
            <a:ext cx="2371928" cy="2371928"/>
          </a:xfrm>
          <a:custGeom>
            <a:avLst/>
            <a:gdLst/>
            <a:ahLst/>
            <a:cxnLst/>
            <a:rect l="l" t="t" r="r" b="b"/>
            <a:pathLst>
              <a:path w="2371928" h="2371928">
                <a:moveTo>
                  <a:pt x="0" y="0"/>
                </a:moveTo>
                <a:lnTo>
                  <a:pt x="2371928" y="0"/>
                </a:lnTo>
                <a:lnTo>
                  <a:pt x="2371928" y="2371928"/>
                </a:lnTo>
                <a:lnTo>
                  <a:pt x="0" y="2371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3839" y="4283075"/>
            <a:ext cx="956744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Displays content access limited to signed-in users.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Welcoming interface with user-friendly design.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3839" y="5574180"/>
            <a:ext cx="7271593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Navigation bar includes: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Home: Main page with key information.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About: Details about the project.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Contributors: Team member acknowledgments.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Search Bar: For quick content lookup.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Sign In/Sign Up: Access control for users.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162800" y="1916443"/>
            <a:ext cx="14347583" cy="8229600"/>
            <a:chOff x="0" y="0"/>
            <a:chExt cx="7981950" cy="4578350"/>
          </a:xfrm>
        </p:grpSpPr>
        <p:sp>
          <p:nvSpPr>
            <p:cNvPr id="6" name="Freeform 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271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00271D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271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10247" r="-10247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1390650"/>
            <a:ext cx="6280759" cy="188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9000" spc="-476">
                <a:solidFill>
                  <a:srgbClr val="242424"/>
                </a:solidFill>
                <a:latin typeface="Lexend Deca"/>
                <a:ea typeface="Lexend Deca"/>
                <a:cs typeface="Lexend Deca"/>
                <a:sym typeface="Lexend Deca"/>
              </a:rPr>
              <a:t>Website overview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297214" y="-726996"/>
            <a:ext cx="11740992" cy="11740992"/>
          </a:xfrm>
          <a:custGeom>
            <a:avLst/>
            <a:gdLst/>
            <a:ahLst/>
            <a:cxnLst/>
            <a:rect l="l" t="t" r="r" b="b"/>
            <a:pathLst>
              <a:path w="11740992" h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615601"/>
            <a:ext cx="16230600" cy="9055797"/>
          </a:xfrm>
          <a:prstGeom prst="rect">
            <a:avLst/>
          </a:prstGeom>
          <a:solidFill>
            <a:srgbClr val="1B75BC"/>
          </a:solidFill>
        </p:spPr>
      </p:sp>
      <p:grpSp>
        <p:nvGrpSpPr>
          <p:cNvPr id="5" name="Group 5"/>
          <p:cNvGrpSpPr/>
          <p:nvPr/>
        </p:nvGrpSpPr>
        <p:grpSpPr>
          <a:xfrm>
            <a:off x="2064912" y="1956138"/>
            <a:ext cx="4467643" cy="6374724"/>
            <a:chOff x="0" y="0"/>
            <a:chExt cx="5956857" cy="84996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538" t="5198" r="538"/>
            <a:stretch>
              <a:fillRect/>
            </a:stretch>
          </p:blipFill>
          <p:spPr>
            <a:xfrm>
              <a:off x="0" y="0"/>
              <a:ext cx="5956857" cy="8499632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5071134" y="105448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824666" y="1143000"/>
            <a:ext cx="4627078" cy="149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62"/>
              </a:lnSpc>
            </a:pPr>
            <a:r>
              <a:rPr lang="en-US" sz="5880" b="1" i="1" spc="-346">
                <a:solidFill>
                  <a:srgbClr val="FFFFFF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STUDENT PAGES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23863" y="2041921"/>
            <a:ext cx="5153535" cy="423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5"/>
              </a:lnSpc>
              <a:spcBef>
                <a:spcPct val="0"/>
              </a:spcBef>
            </a:pPr>
            <a:r>
              <a:rPr lang="en-US" sz="2688" b="1" spc="53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Student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24666" y="2899037"/>
            <a:ext cx="9434634" cy="609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2400" b="1" spc="4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Navigation Bar Options:</a:t>
            </a:r>
          </a:p>
          <a:p>
            <a:pPr marL="518160" lvl="1" indent="-259080" algn="l">
              <a:lnSpc>
                <a:spcPts val="5400"/>
              </a:lnSpc>
              <a:buFont typeface="Arial"/>
              <a:buChar char="•"/>
            </a:pPr>
            <a:r>
              <a:rPr lang="en-US" sz="2400" b="1" spc="4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 Page:</a:t>
            </a:r>
            <a:r>
              <a:rPr lang="en-US" sz="2400" spc="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Displays all available courses for enrollment.</a:t>
            </a:r>
          </a:p>
          <a:p>
            <a:pPr marL="518160" lvl="1" indent="-259080" algn="l">
              <a:lnSpc>
                <a:spcPts val="5400"/>
              </a:lnSpc>
              <a:buFont typeface="Arial"/>
              <a:buChar char="•"/>
            </a:pPr>
            <a:r>
              <a:rPr lang="en-US" sz="2400" b="1" spc="4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Courses:</a:t>
            </a:r>
            <a:r>
              <a:rPr lang="en-US" sz="2400" spc="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Lists courses the student has enrolled in.</a:t>
            </a:r>
          </a:p>
          <a:p>
            <a:pPr marL="518160" lvl="1" indent="-259080" algn="l">
              <a:lnSpc>
                <a:spcPts val="5400"/>
              </a:lnSpc>
              <a:buFont typeface="Arial"/>
              <a:buChar char="•"/>
            </a:pPr>
            <a:r>
              <a:rPr lang="en-US" sz="2400" b="1" spc="4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Assignments:</a:t>
            </a:r>
            <a:r>
              <a:rPr lang="en-US" sz="2400" spc="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Enables assignment submission for enrolled courses.</a:t>
            </a:r>
          </a:p>
          <a:p>
            <a:pPr marL="518160" lvl="1" indent="-259080" algn="l">
              <a:lnSpc>
                <a:spcPts val="5400"/>
              </a:lnSpc>
              <a:buFont typeface="Arial"/>
              <a:buChar char="•"/>
            </a:pPr>
            <a:r>
              <a:rPr lang="en-US" sz="2400" b="1" spc="4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Study Material: </a:t>
            </a:r>
            <a:r>
              <a:rPr lang="en-US" sz="2400" spc="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Allows downloading of PDFs and other materials.</a:t>
            </a:r>
          </a:p>
          <a:p>
            <a:pPr algn="l">
              <a:lnSpc>
                <a:spcPts val="5400"/>
              </a:lnSpc>
            </a:pPr>
            <a:endParaRPr lang="en-US" sz="2400" spc="48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88804" y="-419917"/>
            <a:ext cx="11740992" cy="11740992"/>
          </a:xfrm>
          <a:custGeom>
            <a:avLst/>
            <a:gdLst/>
            <a:ahLst/>
            <a:cxnLst/>
            <a:rect l="l" t="t" r="r" b="b"/>
            <a:pathLst>
              <a:path w="11740992" h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615601"/>
            <a:ext cx="16230600" cy="9055797"/>
          </a:xfrm>
          <a:prstGeom prst="rect">
            <a:avLst/>
          </a:prstGeom>
          <a:solidFill>
            <a:srgbClr val="1B75BC"/>
          </a:solidFill>
        </p:spPr>
      </p:sp>
      <p:sp>
        <p:nvSpPr>
          <p:cNvPr id="4" name="AutoShape 4"/>
          <p:cNvSpPr/>
          <p:nvPr/>
        </p:nvSpPr>
        <p:spPr>
          <a:xfrm>
            <a:off x="1227578" y="885825"/>
            <a:ext cx="1386321" cy="0"/>
          </a:xfrm>
          <a:prstGeom prst="line">
            <a:avLst/>
          </a:prstGeom>
          <a:ln w="76200" cap="flat">
            <a:solidFill>
              <a:srgbClr val="263F6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1388804" y="1604296"/>
            <a:ext cx="4580980" cy="6678618"/>
          </a:xfrm>
          <a:custGeom>
            <a:avLst/>
            <a:gdLst/>
            <a:ahLst/>
            <a:cxnLst/>
            <a:rect l="l" t="t" r="r" b="b"/>
            <a:pathLst>
              <a:path w="4580980" h="6678618">
                <a:moveTo>
                  <a:pt x="0" y="0"/>
                </a:moveTo>
                <a:lnTo>
                  <a:pt x="4580980" y="0"/>
                </a:lnTo>
                <a:lnTo>
                  <a:pt x="4580980" y="6678618"/>
                </a:lnTo>
                <a:lnTo>
                  <a:pt x="0" y="6678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05" t="-318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41928" y="1276627"/>
            <a:ext cx="5679993" cy="190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4"/>
              </a:lnSpc>
            </a:pPr>
            <a:r>
              <a:rPr lang="en-US" sz="7464" b="1" i="1" spc="-440">
                <a:solidFill>
                  <a:srgbClr val="FFFFFF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TEACHER </a:t>
            </a:r>
          </a:p>
          <a:p>
            <a:pPr algn="l">
              <a:lnSpc>
                <a:spcPts val="7314"/>
              </a:lnSpc>
            </a:pPr>
            <a:r>
              <a:rPr lang="en-US" sz="7464" b="1" i="1" spc="-440">
                <a:solidFill>
                  <a:srgbClr val="FFFFFF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PAGES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10115" y="3659635"/>
            <a:ext cx="7973572" cy="251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Navigation Bar Options: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Dashboard: </a:t>
            </a:r>
            <a:r>
              <a:rPr lang="en-US" sz="240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Overview of teaching activities.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Assignment Results:</a:t>
            </a:r>
            <a:r>
              <a:rPr lang="en-US" sz="240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 Displays submissions from students.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Performance Prediction:</a:t>
            </a:r>
            <a:r>
              <a:rPr lang="en-US" sz="240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 Analyze and predict student performance using the model.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38690" y="6703825"/>
            <a:ext cx="8275900" cy="43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8"/>
              </a:lnSpc>
              <a:spcBef>
                <a:spcPct val="0"/>
              </a:spcBef>
            </a:pPr>
            <a:r>
              <a:rPr lang="en-US" sz="2513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Tools to streamline teaching and student monitoring.</a:t>
            </a:r>
          </a:p>
        </p:txBody>
      </p:sp>
      <p:sp>
        <p:nvSpPr>
          <p:cNvPr id="9" name="Freeform 9"/>
          <p:cNvSpPr/>
          <p:nvPr/>
        </p:nvSpPr>
        <p:spPr>
          <a:xfrm>
            <a:off x="1227578" y="8963285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9" y="0"/>
                </a:lnTo>
                <a:lnTo>
                  <a:pt x="1783059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74669" y="0"/>
            <a:ext cx="13538661" cy="10243605"/>
          </a:xfrm>
          <a:custGeom>
            <a:avLst/>
            <a:gdLst/>
            <a:ahLst/>
            <a:cxnLst/>
            <a:rect l="l" t="t" r="r" b="b"/>
            <a:pathLst>
              <a:path w="13538661" h="10243605">
                <a:moveTo>
                  <a:pt x="0" y="0"/>
                </a:moveTo>
                <a:lnTo>
                  <a:pt x="13538662" y="0"/>
                </a:lnTo>
                <a:lnTo>
                  <a:pt x="13538662" y="10243605"/>
                </a:lnTo>
                <a:lnTo>
                  <a:pt x="0" y="10243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8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30985" y="800713"/>
            <a:ext cx="4551672" cy="522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896" spc="-206">
                <a:solidFill>
                  <a:srgbClr val="262262"/>
                </a:solidFill>
                <a:latin typeface="Lexend Deca"/>
                <a:ea typeface="Lexend Deca"/>
                <a:cs typeface="Lexend Deca"/>
                <a:sym typeface="Lexend Deca"/>
              </a:rPr>
              <a:t>System  Architecture</a:t>
            </a:r>
          </a:p>
        </p:txBody>
      </p:sp>
      <p:sp>
        <p:nvSpPr>
          <p:cNvPr id="4" name="Freeform 4"/>
          <p:cNvSpPr/>
          <p:nvPr/>
        </p:nvSpPr>
        <p:spPr>
          <a:xfrm rot="-1124855" flipV="1">
            <a:off x="-598908" y="-230309"/>
            <a:ext cx="3423050" cy="3423050"/>
          </a:xfrm>
          <a:custGeom>
            <a:avLst/>
            <a:gdLst/>
            <a:ahLst/>
            <a:cxnLst/>
            <a:rect l="l" t="t" r="r" b="b"/>
            <a:pathLst>
              <a:path w="3423050" h="3423050">
                <a:moveTo>
                  <a:pt x="0" y="3423050"/>
                </a:moveTo>
                <a:lnTo>
                  <a:pt x="3423050" y="3423050"/>
                </a:lnTo>
                <a:lnTo>
                  <a:pt x="3423050" y="0"/>
                </a:lnTo>
                <a:lnTo>
                  <a:pt x="0" y="0"/>
                </a:lnTo>
                <a:lnTo>
                  <a:pt x="0" y="342305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708</Words>
  <Application>Microsoft Office PowerPoint</Application>
  <PresentationFormat>Custom</PresentationFormat>
  <Paragraphs>132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4" baseType="lpstr">
      <vt:lpstr>Clear Sans Bold</vt:lpstr>
      <vt:lpstr>Clear Sans Medium</vt:lpstr>
      <vt:lpstr>Montserrat Ultra-Bold</vt:lpstr>
      <vt:lpstr>Helios Bold</vt:lpstr>
      <vt:lpstr>Clear Sans</vt:lpstr>
      <vt:lpstr>Canva Sans</vt:lpstr>
      <vt:lpstr>Montserrat Ultra-Bold Italics</vt:lpstr>
      <vt:lpstr>Montserrat Bold</vt:lpstr>
      <vt:lpstr>Montserrat</vt:lpstr>
      <vt:lpstr>Arial</vt:lpstr>
      <vt:lpstr>Lexend Deca</vt:lpstr>
      <vt:lpstr>Canva Sans Bold</vt:lpstr>
      <vt:lpstr>Calibri</vt:lpstr>
      <vt:lpstr>Helios</vt:lpstr>
      <vt:lpstr>Klein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learing project ppt</dc:title>
  <dc:creator>Barkha arora</dc:creator>
  <cp:lastModifiedBy>Barkha arora</cp:lastModifiedBy>
  <cp:revision>3</cp:revision>
  <dcterms:created xsi:type="dcterms:W3CDTF">2006-08-16T00:00:00Z</dcterms:created>
  <dcterms:modified xsi:type="dcterms:W3CDTF">2024-11-25T09:16:27Z</dcterms:modified>
  <dc:identifier>DAGW0IEPswo</dc:identifier>
</cp:coreProperties>
</file>